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587" r:id="rId2"/>
    <p:sldId id="366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4" r:id="rId23"/>
    <p:sldId id="548" r:id="rId24"/>
    <p:sldId id="455" r:id="rId25"/>
    <p:sldId id="549" r:id="rId26"/>
    <p:sldId id="456" r:id="rId27"/>
    <p:sldId id="550" r:id="rId28"/>
    <p:sldId id="458" r:id="rId29"/>
    <p:sldId id="551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577" r:id="rId48"/>
    <p:sldId id="578" r:id="rId49"/>
    <p:sldId id="579" r:id="rId50"/>
    <p:sldId id="580" r:id="rId51"/>
    <p:sldId id="586" r:id="rId52"/>
    <p:sldId id="581" r:id="rId53"/>
    <p:sldId id="582" r:id="rId54"/>
    <p:sldId id="583" r:id="rId55"/>
    <p:sldId id="584" r:id="rId56"/>
    <p:sldId id="585" r:id="rId57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339" autoAdjust="0"/>
    <p:restoredTop sz="79636" autoAdjust="0"/>
  </p:normalViewPr>
  <p:slideViewPr>
    <p:cSldViewPr>
      <p:cViewPr varScale="1">
        <p:scale>
          <a:sx n="33" d="100"/>
          <a:sy n="33" d="100"/>
        </p:scale>
        <p:origin x="-1128" y="-8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58638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9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" Type="http://schemas.openxmlformats.org/officeDocument/2006/relationships/slide" Target="slides/slide15.xml"/><Relationship Id="rId21" Type="http://schemas.openxmlformats.org/officeDocument/2006/relationships/slide" Target="slides/slide38.xml"/><Relationship Id="rId34" Type="http://schemas.openxmlformats.org/officeDocument/2006/relationships/slide" Target="slides/slide55.xml"/><Relationship Id="rId7" Type="http://schemas.openxmlformats.org/officeDocument/2006/relationships/slide" Target="slides/slide19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4.xml"/><Relationship Id="rId2" Type="http://schemas.openxmlformats.org/officeDocument/2006/relationships/slide" Target="slides/slide14.xml"/><Relationship Id="rId16" Type="http://schemas.openxmlformats.org/officeDocument/2006/relationships/slide" Target="slides/slide32.xml"/><Relationship Id="rId20" Type="http://schemas.openxmlformats.org/officeDocument/2006/relationships/slide" Target="slides/slide37.xml"/><Relationship Id="rId29" Type="http://schemas.openxmlformats.org/officeDocument/2006/relationships/slide" Target="slides/slide47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1" Type="http://schemas.openxmlformats.org/officeDocument/2006/relationships/slide" Target="slides/slide25.xml"/><Relationship Id="rId24" Type="http://schemas.openxmlformats.org/officeDocument/2006/relationships/slide" Target="slides/slide41.xml"/><Relationship Id="rId32" Type="http://schemas.openxmlformats.org/officeDocument/2006/relationships/slide" Target="slides/slide53.xml"/><Relationship Id="rId5" Type="http://schemas.openxmlformats.org/officeDocument/2006/relationships/slide" Target="slides/slide17.xml"/><Relationship Id="rId15" Type="http://schemas.openxmlformats.org/officeDocument/2006/relationships/slide" Target="slides/slide31.xml"/><Relationship Id="rId23" Type="http://schemas.openxmlformats.org/officeDocument/2006/relationships/slide" Target="slides/slide40.xml"/><Relationship Id="rId28" Type="http://schemas.openxmlformats.org/officeDocument/2006/relationships/slide" Target="slides/slide46.xml"/><Relationship Id="rId10" Type="http://schemas.openxmlformats.org/officeDocument/2006/relationships/slide" Target="slides/slide24.xml"/><Relationship Id="rId19" Type="http://schemas.openxmlformats.org/officeDocument/2006/relationships/slide" Target="slides/slide36.xml"/><Relationship Id="rId31" Type="http://schemas.openxmlformats.org/officeDocument/2006/relationships/slide" Target="slides/slide52.xml"/><Relationship Id="rId4" Type="http://schemas.openxmlformats.org/officeDocument/2006/relationships/slide" Target="slides/slide16.xml"/><Relationship Id="rId9" Type="http://schemas.openxmlformats.org/officeDocument/2006/relationships/slide" Target="slides/slide23.xml"/><Relationship Id="rId14" Type="http://schemas.openxmlformats.org/officeDocument/2006/relationships/slide" Target="slides/slide30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6.xml"/><Relationship Id="rId8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         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   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count=0;</a:t>
            </a:r>
          </a:p>
          <a:p>
            <a:r>
              <a:rPr lang="en-US" altLang="zh-TW" dirty="0" smtClean="0"/>
              <a:t>void loop()   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 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 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 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        // if you've gotten to the end of the line (received a newline</a:t>
            </a:r>
          </a:p>
          <a:p>
            <a:r>
              <a:rPr lang="en-US" altLang="zh-TW" dirty="0" smtClean="0"/>
              <a:t>                // character) and the line is blank, the http request has ended,</a:t>
            </a:r>
          </a:p>
          <a:p>
            <a:r>
              <a:rPr lang="en-US" altLang="zh-TW" dirty="0" smtClean="0"/>
              <a:t>                // so you can send a reply</a:t>
            </a:r>
          </a:p>
          <a:p>
            <a:r>
              <a:rPr lang="en-US" altLang="zh-TW" dirty="0" smtClean="0"/>
              <a:t>        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 </a:t>
            </a:r>
          </a:p>
          <a:p>
            <a:r>
              <a:rPr lang="en-US" altLang="zh-TW" dirty="0" smtClean="0"/>
              <a:t>                {</a:t>
            </a:r>
          </a:p>
          <a:p>
            <a:r>
              <a:rPr lang="en-US" altLang="zh-TW" dirty="0" smtClean="0"/>
              <a:t>                      // send a standard http response header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            // output the value of each analog input pin</a:t>
            </a:r>
          </a:p>
          <a:p>
            <a:r>
              <a:rPr lang="en-US" altLang="zh-TW" dirty="0" smtClean="0"/>
              <a:t>                       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  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              break;</a:t>
            </a:r>
          </a:p>
          <a:p>
            <a:r>
              <a:rPr lang="en-US" altLang="zh-TW" dirty="0" smtClean="0"/>
              <a:t>                 }</a:t>
            </a:r>
          </a:p>
          <a:p>
            <a:r>
              <a:rPr lang="en-US" altLang="zh-TW" dirty="0" smtClean="0"/>
              <a:t>       if (c == '\n') </a:t>
            </a:r>
          </a:p>
          <a:p>
            <a:r>
              <a:rPr lang="en-US" altLang="zh-TW" dirty="0" smtClean="0"/>
              <a:t>         {</a:t>
            </a:r>
          </a:p>
          <a:p>
            <a:r>
              <a:rPr lang="en-US" altLang="zh-TW" dirty="0" smtClean="0"/>
              <a:t>            // you're starting a new line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  } else if (c != '\r') 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// you've gotten a character on the current line</a:t>
            </a:r>
          </a:p>
          <a:p>
            <a:r>
              <a:rPr lang="en-US" altLang="zh-TW" dirty="0" smtClean="0"/>
              <a:t>    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  String t1,t2,t3,t4,t5,t6 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[5],HEX) ;</a:t>
            </a:r>
          </a:p>
          <a:p>
            <a:r>
              <a:rPr lang="en-US" altLang="zh-TW" dirty="0" smtClean="0"/>
              <a:t>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r>
              <a:rPr lang="en-US" altLang="zh-TW" dirty="0" smtClean="0"/>
              <a:t>   </a:t>
            </a:r>
          </a:p>
          <a:p>
            <a:r>
              <a:rPr lang="en-US" altLang="zh-TW" dirty="0" smtClean="0"/>
              <a:t> 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(t1+t2+t3+t4+t5+t6) ;</a:t>
            </a:r>
          </a:p>
          <a:p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</a:t>
            </a:r>
            <a:r>
              <a:rPr lang="en-US" altLang="zh-TW" dirty="0" err="1" smtClean="0"/>
              <a:t>number,HEX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</a:t>
            </a:r>
            <a:r>
              <a:rPr lang="en-US" altLang="zh-TW" dirty="0" err="1" smtClean="0"/>
              <a:t>number,HEX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 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  </a:t>
            </a:r>
          </a:p>
          <a:p>
            <a:r>
              <a:rPr lang="en-US" altLang="zh-TW" dirty="0" smtClean="0"/>
              <a:t>      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            </a:t>
            </a:r>
          </a:p>
          <a:p>
            <a:r>
              <a:rPr lang="en-US" altLang="zh-TW" dirty="0" smtClean="0"/>
              <a:t>          }</a:t>
            </a:r>
          </a:p>
          <a:p>
            <a:r>
              <a:rPr lang="en-US" altLang="zh-TW" dirty="0" smtClean="0"/>
              <a:t>          else</a:t>
            </a:r>
          </a:p>
          <a:p>
            <a:r>
              <a:rPr lang="en-US" altLang="zh-TW" dirty="0" smtClean="0"/>
              <a:t>          {</a:t>
            </a:r>
          </a:p>
          <a:p>
            <a:r>
              <a:rPr lang="en-US" altLang="zh-TW" dirty="0" smtClean="0"/>
              <a:t>        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               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      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r>
              <a:rPr lang="en-US" altLang="zh-TW" dirty="0" smtClean="0"/>
              <a:t>  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zh-TW" altLang="en-US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</a:t>
            </a:r>
            <a:r>
              <a:rPr lang="zh-TW" altLang="en-US" dirty="0" smtClean="0"/>
              <a:t>濕度</a:t>
            </a:r>
            <a:r>
              <a:rPr lang="en-US" altLang="zh-TW" dirty="0" smtClean="0"/>
              <a:t>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90,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100,yellowFrom:75,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90,minorTicks: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TW" dirty="0" smtClean="0"/>
              <a:t>#include &lt;</a:t>
            </a:r>
            <a:r>
              <a:rPr lang="en-US" altLang="zh-TW" dirty="0" err="1" smtClean="0"/>
              <a:t>WiFi.h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// your network key Index number (needed only for WEP)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//--------------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#include "</a:t>
            </a:r>
            <a:r>
              <a:rPr lang="en-US" altLang="zh-TW" dirty="0" err="1" smtClean="0"/>
              <a:t>DHT.h</a:t>
            </a:r>
            <a:r>
              <a:rPr lang="en-US" altLang="zh-TW" dirty="0" smtClean="0"/>
              <a:t>"</a:t>
            </a:r>
          </a:p>
          <a:p>
            <a:r>
              <a:rPr lang="en-US" altLang="zh-TW" dirty="0" smtClean="0"/>
              <a:t>#define DHTPIN 7     // what digital pin we're connected to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#define DHTTYPE DHT11   // DHT 11</a:t>
            </a:r>
          </a:p>
          <a:p>
            <a:r>
              <a:rPr lang="en-US" altLang="zh-TW" dirty="0" smtClean="0"/>
              <a:t>//#define DHTTYPE DHT22   // DHT 22  (AM2302), AM2321</a:t>
            </a:r>
          </a:p>
          <a:p>
            <a:r>
              <a:rPr lang="en-US" altLang="zh-TW" dirty="0" smtClean="0"/>
              <a:t>//#define DHTTYPE DHT21   // DHT 21 (AM2301)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DHT </a:t>
            </a:r>
            <a:r>
              <a:rPr lang="en-US" altLang="zh-TW" dirty="0" err="1" smtClean="0"/>
              <a:t>dht</a:t>
            </a:r>
            <a:r>
              <a:rPr lang="en-US" altLang="zh-TW" dirty="0" smtClean="0"/>
              <a:t>(DHTPIN, DHTTYPE);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r>
              <a:rPr lang="en-US" altLang="zh-TW" dirty="0" smtClean="0"/>
              <a:t>uint8_t 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[6];</a:t>
            </a:r>
          </a:p>
          <a:p>
            <a:r>
              <a:rPr lang="en-US" altLang="zh-TW" dirty="0" smtClean="0"/>
              <a:t>char 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[] = "BruceSonyC5";      // your network SSID (name)</a:t>
            </a:r>
          </a:p>
          <a:p>
            <a:r>
              <a:rPr lang="en-US" altLang="zh-TW" dirty="0" smtClean="0"/>
              <a:t>char pass[] = "12345678";     // your network password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keyIndex</a:t>
            </a:r>
            <a:r>
              <a:rPr lang="en-US" altLang="zh-TW" dirty="0" smtClean="0"/>
              <a:t> = 0;</a:t>
            </a:r>
          </a:p>
          <a:p>
            <a:r>
              <a:rPr lang="en-US" altLang="zh-TW" dirty="0" err="1" smtClean="0"/>
              <a:t>IPAddress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;</a:t>
            </a:r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status = WL_IDLE_STATUS;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WiFiServer</a:t>
            </a:r>
            <a:r>
              <a:rPr lang="en-US" altLang="zh-TW" dirty="0" smtClean="0"/>
              <a:t> server(80);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//-----end of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use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setup()   /*----( SETUP: RUNS ONCE )----*/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Serial.begin</a:t>
            </a:r>
            <a:r>
              <a:rPr lang="en-US" altLang="zh-TW" dirty="0" smtClean="0"/>
              <a:t>(9600);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DHTxx</a:t>
            </a:r>
            <a:r>
              <a:rPr lang="en-US" altLang="zh-TW" dirty="0" smtClean="0"/>
              <a:t> test!");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dht.begin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 == WL_NO_SHIELD)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 not present");</a:t>
            </a:r>
          </a:p>
          <a:p>
            <a:r>
              <a:rPr lang="en-US" altLang="zh-TW" dirty="0" smtClean="0"/>
              <a:t>    // don't continue:</a:t>
            </a:r>
          </a:p>
          <a:p>
            <a:r>
              <a:rPr lang="en-US" altLang="zh-TW" dirty="0" smtClean="0"/>
              <a:t>    while (true);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WiFi.firmwareVersion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fv</a:t>
            </a:r>
            <a:r>
              <a:rPr lang="en-US" altLang="zh-TW" dirty="0" smtClean="0"/>
              <a:t> != "1.1.0")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("Please upgrade the firmware");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 ; // get </a:t>
            </a:r>
            <a:r>
              <a:rPr lang="en-US" altLang="zh-TW" dirty="0" err="1" smtClean="0"/>
              <a:t>MacAddress</a:t>
            </a:r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 ;       //Show Mac Address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attempt to connect to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network: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server.begin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you're connected now, so print out the status: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}// END Setup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static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count = 0;</a:t>
            </a:r>
          </a:p>
          <a:p>
            <a:r>
              <a:rPr lang="en-US" altLang="zh-TW" dirty="0" smtClean="0"/>
              <a:t>void loop()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Reading temperature or humidity takes about 250 milliseconds!</a:t>
            </a:r>
          </a:p>
          <a:p>
            <a:r>
              <a:rPr lang="en-US" altLang="zh-TW" dirty="0" smtClean="0"/>
              <a:t>  // Sensor readings may also be up to 2 seconds 'old' (its a very slow sensor)</a:t>
            </a:r>
          </a:p>
          <a:p>
            <a:r>
              <a:rPr lang="en-US" altLang="zh-TW" dirty="0" smtClean="0"/>
              <a:t>  float h = </a:t>
            </a:r>
            <a:r>
              <a:rPr lang="en-US" altLang="zh-TW" dirty="0" err="1" smtClean="0"/>
              <a:t>dht.readHumidity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Celsius (the default)</a:t>
            </a:r>
          </a:p>
          <a:p>
            <a:r>
              <a:rPr lang="en-US" altLang="zh-TW" dirty="0" smtClean="0"/>
              <a:t>  float t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// Read temperature as Fahrenheit (</a:t>
            </a:r>
            <a:r>
              <a:rPr lang="en-US" altLang="zh-TW" dirty="0" err="1" smtClean="0"/>
              <a:t>isFahrenheit</a:t>
            </a:r>
            <a:r>
              <a:rPr lang="en-US" altLang="zh-TW" dirty="0" smtClean="0"/>
              <a:t> = true)</a:t>
            </a:r>
          </a:p>
          <a:p>
            <a:r>
              <a:rPr lang="en-US" altLang="zh-TW" dirty="0" smtClean="0"/>
              <a:t>  float f = </a:t>
            </a:r>
            <a:r>
              <a:rPr lang="en-US" altLang="zh-TW" dirty="0" err="1" smtClean="0"/>
              <a:t>dht.readTemperature</a:t>
            </a:r>
            <a:r>
              <a:rPr lang="en-US" altLang="zh-TW" dirty="0" smtClean="0"/>
              <a:t>(true);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*C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 *F\t\n");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code here</a:t>
            </a:r>
          </a:p>
          <a:p>
            <a:r>
              <a:rPr lang="en-US" altLang="zh-TW" dirty="0" smtClean="0"/>
              <a:t>  // listen for incoming clients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WiFiClient</a:t>
            </a:r>
            <a:r>
              <a:rPr lang="en-US" altLang="zh-TW" dirty="0" smtClean="0"/>
              <a:t> client = </a:t>
            </a:r>
            <a:r>
              <a:rPr lang="en-US" altLang="zh-TW" dirty="0" err="1" smtClean="0"/>
              <a:t>server.available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if (client)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("Now Someone Access </a:t>
            </a:r>
            <a:r>
              <a:rPr lang="en-US" altLang="zh-TW" dirty="0" err="1" smtClean="0"/>
              <a:t>WebServer</a:t>
            </a:r>
            <a:r>
              <a:rPr lang="en-US" altLang="zh-TW" dirty="0" smtClean="0"/>
              <a:t>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("new client");</a:t>
            </a:r>
          </a:p>
          <a:p>
            <a:r>
              <a:rPr lang="en-US" altLang="zh-TW" dirty="0" smtClean="0"/>
              <a:t>    // an http request ends with a blank line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boolean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while (</a:t>
            </a:r>
            <a:r>
              <a:rPr lang="en-US" altLang="zh-TW" dirty="0" err="1" smtClean="0"/>
              <a:t>client.connected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{</a:t>
            </a:r>
          </a:p>
          <a:p>
            <a:r>
              <a:rPr lang="en-US" altLang="zh-TW" dirty="0" smtClean="0"/>
              <a:t>      if (</a:t>
            </a:r>
            <a:r>
              <a:rPr lang="en-US" altLang="zh-TW" dirty="0" err="1" smtClean="0"/>
              <a:t>client.available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    {</a:t>
            </a:r>
          </a:p>
          <a:p>
            <a:r>
              <a:rPr lang="en-US" altLang="zh-TW" dirty="0" smtClean="0"/>
              <a:t>        char c = </a:t>
            </a:r>
            <a:r>
              <a:rPr lang="en-US" altLang="zh-TW" dirty="0" err="1" smtClean="0"/>
              <a:t>client.read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</a:t>
            </a:r>
            <a:r>
              <a:rPr lang="en-US" altLang="zh-TW" dirty="0" err="1" smtClean="0"/>
              <a:t>Serial.write</a:t>
            </a:r>
            <a:r>
              <a:rPr lang="en-US" altLang="zh-TW" dirty="0" smtClean="0"/>
              <a:t>(c);</a:t>
            </a:r>
          </a:p>
          <a:p>
            <a:r>
              <a:rPr lang="en-US" altLang="zh-TW" dirty="0" smtClean="0"/>
              <a:t>        // if you've gotten to the end of the line (received a newline</a:t>
            </a:r>
          </a:p>
          <a:p>
            <a:r>
              <a:rPr lang="en-US" altLang="zh-TW" dirty="0" smtClean="0"/>
              <a:t>        // character) and the line is blank, the http request has ended,</a:t>
            </a:r>
          </a:p>
          <a:p>
            <a:r>
              <a:rPr lang="en-US" altLang="zh-TW" dirty="0" smtClean="0"/>
              <a:t>        // so you can send a reply</a:t>
            </a:r>
          </a:p>
          <a:p>
            <a:r>
              <a:rPr lang="en-US" altLang="zh-TW" dirty="0" smtClean="0"/>
              <a:t>        if (c == '\n' &amp;&amp;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send a standard http response header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("HTTP/1.1 200 OK");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("Content-Type: text/html");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("Connection: close");  // the connection will be closed after completion of the response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("Refresh: 5");  // refresh the page automatically every 5 sec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("&lt;!DOCTYPE HTML&gt;");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("&lt;html&gt;");</a:t>
            </a:r>
          </a:p>
          <a:p>
            <a:r>
              <a:rPr lang="en-US" altLang="zh-TW" dirty="0" smtClean="0"/>
              <a:t>          // output the value of each analog input pin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 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='https://www.gstatic.com/charts/loader.js'&gt;&lt;/script&gt;");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("&lt;script type='text/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google.charts.load</a:t>
            </a:r>
            <a:r>
              <a:rPr lang="en-US" altLang="zh-TW" dirty="0" smtClean="0"/>
              <a:t>('current', {'packages':['gauge']});");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google.charts.setOnLoadCallback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 function </a:t>
            </a:r>
            <a:r>
              <a:rPr lang="en-US" altLang="zh-TW" dirty="0" err="1" smtClean="0"/>
              <a:t>drawChart</a:t>
            </a:r>
            <a:r>
              <a:rPr lang="en-US" altLang="zh-TW" dirty="0" smtClean="0"/>
              <a:t>() {");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data = </a:t>
            </a:r>
            <a:r>
              <a:rPr lang="en-US" altLang="zh-TW" dirty="0" err="1" smtClean="0"/>
              <a:t>google.visualization.arrayToDataTable</a:t>
            </a:r>
            <a:r>
              <a:rPr lang="en-US" altLang="zh-TW" dirty="0" smtClean="0"/>
              <a:t>([['Label', 'Value'],['hum',");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("['Temp',");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("],]);");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 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options = {width: 300, height: 300,redFrom: 70, </a:t>
            </a:r>
            <a:r>
              <a:rPr lang="en-US" altLang="zh-TW" dirty="0" err="1" smtClean="0"/>
              <a:t>redTo</a:t>
            </a:r>
            <a:r>
              <a:rPr lang="en-US" altLang="zh-TW" dirty="0" smtClean="0"/>
              <a:t>: 100,yellowFrom:50, </a:t>
            </a:r>
            <a:r>
              <a:rPr lang="en-US" altLang="zh-TW" dirty="0" err="1" smtClean="0"/>
              <a:t>yellowTo</a:t>
            </a:r>
            <a:r>
              <a:rPr lang="en-US" altLang="zh-TW" dirty="0" smtClean="0"/>
              <a:t>: 70,minorTicks: 5};");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 chart = new </a:t>
            </a:r>
            <a:r>
              <a:rPr lang="en-US" altLang="zh-TW" dirty="0" err="1" smtClean="0"/>
              <a:t>google.visualization.Gauge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document.getElementById</a:t>
            </a:r>
            <a:r>
              <a:rPr lang="en-US" altLang="zh-TW" dirty="0" smtClean="0"/>
              <a:t>('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'));");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chart.draw</a:t>
            </a:r>
            <a:r>
              <a:rPr lang="en-US" altLang="zh-TW" dirty="0" smtClean="0"/>
              <a:t>(data, options);");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("}");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("&lt;/script&gt;");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("&lt;/head&gt;");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("&lt;meta charset='utf-8'&gt;");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("&lt;body&gt;");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("&lt;div id='</a:t>
            </a:r>
            <a:r>
              <a:rPr lang="en-US" altLang="zh-TW" dirty="0" err="1" smtClean="0"/>
              <a:t>chart_div</a:t>
            </a:r>
            <a:r>
              <a:rPr lang="en-US" altLang="zh-TW" dirty="0" smtClean="0"/>
              <a:t>' style='width: 300px; height: 300px;'&gt;&lt;/div&gt;");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("&lt;/body&gt;");</a:t>
            </a:r>
          </a:p>
          <a:p>
            <a:r>
              <a:rPr lang="en-US" altLang="zh-TW" dirty="0" smtClean="0"/>
              <a:t>          /*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("Humidity: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(h);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 % and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("Temperature: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(t);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("*C   and 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(f);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</a:t>
            </a:r>
            <a:r>
              <a:rPr lang="en-US" altLang="zh-TW" dirty="0" smtClean="0"/>
              <a:t>("*F  (end) ");</a:t>
            </a:r>
          </a:p>
          <a:p>
            <a:r>
              <a:rPr lang="en-US" altLang="zh-TW" dirty="0" smtClean="0"/>
              <a:t>  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</a:t>
            </a:r>
            <a:r>
              <a:rPr lang="en-US" altLang="zh-TW" dirty="0" err="1" smtClean="0"/>
              <a:t>br</a:t>
            </a:r>
            <a:r>
              <a:rPr lang="en-US" altLang="zh-TW" dirty="0" smtClean="0"/>
              <a:t> /&gt;");</a:t>
            </a:r>
          </a:p>
          <a:p>
            <a:r>
              <a:rPr lang="en-US" altLang="zh-TW" dirty="0" smtClean="0"/>
              <a:t>          */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client.println</a:t>
            </a:r>
            <a:r>
              <a:rPr lang="en-US" altLang="zh-TW" dirty="0" smtClean="0"/>
              <a:t>("&lt;/html&gt;");</a:t>
            </a:r>
          </a:p>
          <a:p>
            <a:r>
              <a:rPr lang="en-US" altLang="zh-TW" dirty="0" smtClean="0"/>
              <a:t>          break;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  if (c == '\n')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you're starting a new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true;</a:t>
            </a:r>
          </a:p>
          <a:p>
            <a:r>
              <a:rPr lang="en-US" altLang="zh-TW" dirty="0" smtClean="0"/>
              <a:t>        } else if (c != '\r')</a:t>
            </a:r>
          </a:p>
          <a:p>
            <a:r>
              <a:rPr lang="en-US" altLang="zh-TW" dirty="0" smtClean="0"/>
              <a:t>        {</a:t>
            </a:r>
          </a:p>
          <a:p>
            <a:r>
              <a:rPr lang="en-US" altLang="zh-TW" dirty="0" smtClean="0"/>
              <a:t>          // you've gotten a character on the current line</a:t>
            </a:r>
          </a:p>
          <a:p>
            <a:r>
              <a:rPr lang="en-US" altLang="zh-TW" dirty="0" smtClean="0"/>
              <a:t>          </a:t>
            </a:r>
            <a:r>
              <a:rPr lang="en-US" altLang="zh-TW" dirty="0" err="1" smtClean="0"/>
              <a:t>currentLineIsBlank</a:t>
            </a:r>
            <a:r>
              <a:rPr lang="en-US" altLang="zh-TW" dirty="0" smtClean="0"/>
              <a:t> = false;</a:t>
            </a:r>
          </a:p>
          <a:p>
            <a:r>
              <a:rPr lang="en-US" altLang="zh-TW" dirty="0" smtClean="0"/>
              <a:t>        }</a:t>
            </a:r>
          </a:p>
          <a:p>
            <a:r>
              <a:rPr lang="en-US" altLang="zh-TW" dirty="0" smtClean="0"/>
              <a:t>      }</a:t>
            </a:r>
          </a:p>
          <a:p>
            <a:r>
              <a:rPr lang="en-US" altLang="zh-TW" dirty="0" smtClean="0"/>
              <a:t>    }</a:t>
            </a:r>
          </a:p>
          <a:p>
            <a:r>
              <a:rPr lang="en-US" altLang="zh-TW" dirty="0" smtClean="0"/>
              <a:t>    // give the web browser time to receive the data</a:t>
            </a:r>
          </a:p>
          <a:p>
            <a:r>
              <a:rPr lang="en-US" altLang="zh-TW" dirty="0" smtClean="0"/>
              <a:t>    delay(1);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close the connection: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client.stop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("client </a:t>
            </a:r>
            <a:r>
              <a:rPr lang="en-US" altLang="zh-TW" dirty="0" err="1" smtClean="0"/>
              <a:t>disonnected</a:t>
            </a:r>
            <a:r>
              <a:rPr lang="en-US" altLang="zh-TW" dirty="0" smtClean="0"/>
              <a:t>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    delay(800) ;</a:t>
            </a:r>
          </a:p>
          <a:p>
            <a:r>
              <a:rPr lang="en-US" altLang="zh-TW" dirty="0" smtClean="0"/>
              <a:t>} // END Loop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MacAddress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 err="1" smtClean="0"/>
              <a:t>GetWifiMac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String t1, t2, t3, t4, t5, t6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();    //this method must be used for get MAC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("/");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[5], HEX)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("~");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t1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[0]);</a:t>
            </a:r>
          </a:p>
          <a:p>
            <a:r>
              <a:rPr lang="en-US" altLang="zh-TW" dirty="0" smtClean="0"/>
              <a:t>  t2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[1]);</a:t>
            </a:r>
          </a:p>
          <a:p>
            <a:r>
              <a:rPr lang="en-US" altLang="zh-TW" dirty="0" smtClean="0"/>
              <a:t>  t3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[2]);</a:t>
            </a:r>
          </a:p>
          <a:p>
            <a:r>
              <a:rPr lang="en-US" altLang="zh-TW" dirty="0" smtClean="0"/>
              <a:t>  t4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[3]);</a:t>
            </a:r>
          </a:p>
          <a:p>
            <a:r>
              <a:rPr lang="en-US" altLang="zh-TW" dirty="0" smtClean="0"/>
              <a:t>  t5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[4]);</a:t>
            </a:r>
          </a:p>
          <a:p>
            <a:r>
              <a:rPr lang="en-US" altLang="zh-TW" dirty="0" smtClean="0"/>
              <a:t>  t6 = print2HEX((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)</a:t>
            </a:r>
            <a:r>
              <a:rPr lang="en-US" altLang="zh-TW" dirty="0" err="1" smtClean="0"/>
              <a:t>MacData</a:t>
            </a:r>
            <a:r>
              <a:rPr lang="en-US" altLang="zh-TW" dirty="0" smtClean="0"/>
              <a:t>[5]);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= (t1 + t2 + t3 + t4 + t5 + t6)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String  print2HEX(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number) {</a:t>
            </a:r>
          </a:p>
          <a:p>
            <a:r>
              <a:rPr lang="en-US" altLang="zh-TW" dirty="0" smtClean="0"/>
              <a:t>  String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  if (number &gt;= 0 &amp;&amp; number &lt; 16)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String("0") +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= String(number, HEX);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return </a:t>
            </a:r>
            <a:r>
              <a:rPr lang="en-US" altLang="zh-TW" dirty="0" err="1" smtClean="0"/>
              <a:t>ttt</a:t>
            </a:r>
            <a:r>
              <a:rPr lang="en-US" altLang="zh-TW" dirty="0" smtClean="0"/>
              <a:t> 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printWifiData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  // print your </a:t>
            </a:r>
            <a:r>
              <a:rPr lang="en-US" altLang="zh-TW" dirty="0" err="1" smtClean="0"/>
              <a:t>WiFi</a:t>
            </a:r>
            <a:r>
              <a:rPr lang="en-US" altLang="zh-TW" dirty="0" smtClean="0"/>
              <a:t> shield's IP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("IP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MAC address:</a:t>
            </a:r>
          </a:p>
          <a:p>
            <a:r>
              <a:rPr lang="en-US" altLang="zh-TW" dirty="0" smtClean="0"/>
              <a:t>  byte mac[6];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WiFi.macAddress</a:t>
            </a:r>
            <a:r>
              <a:rPr lang="en-US" altLang="zh-TW" dirty="0" smtClean="0"/>
              <a:t>(mac);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("MAC address: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(mac[5],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(mac[4],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(mac[3],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(mac[2],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(mac[1], HEX);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(":");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(mac[0], HEX);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subnet mask: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WiFi.subnetMask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NetMask</a:t>
            </a:r>
            <a:r>
              <a:rPr lang="en-US" altLang="zh-TW" dirty="0" smtClean="0"/>
              <a:t>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Mesubnet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// print your gateway address: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WiFi.gatewayIP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("Gateway: ");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Megateway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ShowInternetStatus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{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if (</a:t>
            </a:r>
            <a:r>
              <a:rPr lang="en-US" altLang="zh-TW" dirty="0" err="1" smtClean="0"/>
              <a:t>WiFi.status</a:t>
            </a:r>
            <a:r>
              <a:rPr lang="en-US" altLang="zh-TW" dirty="0" smtClean="0"/>
              <a:t>())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WiFi.localIP</a:t>
            </a:r>
            <a:r>
              <a:rPr lang="en-US" altLang="zh-TW" dirty="0" smtClean="0"/>
              <a:t>();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("Get IP is:");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Meip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else</a:t>
            </a:r>
          </a:p>
          <a:p>
            <a:r>
              <a:rPr lang="en-US" altLang="zh-TW" dirty="0" smtClean="0"/>
              <a:t> 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</a:t>
            </a:r>
            <a:r>
              <a:rPr lang="en-US" altLang="zh-TW" dirty="0" err="1" smtClean="0"/>
              <a:t>DisConnected</a:t>
            </a:r>
            <a:r>
              <a:rPr lang="en-US" altLang="zh-TW" dirty="0" smtClean="0"/>
              <a:t>:");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("\n");</a:t>
            </a:r>
          </a:p>
          <a:p>
            <a:r>
              <a:rPr lang="en-US" altLang="zh-TW" dirty="0" smtClean="0"/>
              <a:t>  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initializeWiFi</a:t>
            </a:r>
            <a:r>
              <a:rPr lang="en-US" altLang="zh-TW" dirty="0" smtClean="0"/>
              <a:t>() {</a:t>
            </a:r>
          </a:p>
          <a:p>
            <a:r>
              <a:rPr lang="en-US" altLang="zh-TW" dirty="0" smtClean="0"/>
              <a:t>  while (status != WL_CONNECTED) {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("Attempting to connect to SSID: ");</a:t>
            </a:r>
          </a:p>
          <a:p>
            <a:r>
              <a:rPr lang="en-US" altLang="zh-TW" dirty="0" smtClean="0"/>
              <a:t>    </a:t>
            </a:r>
            <a:r>
              <a:rPr lang="en-US" altLang="zh-TW" dirty="0" err="1" smtClean="0"/>
              <a:t>Serial.println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r>
              <a:rPr lang="en-US" altLang="zh-TW" dirty="0" smtClean="0"/>
              <a:t>    // Connect to WPA/WPA2 network. Change this line if using open or WEP network:</a:t>
            </a:r>
          </a:p>
          <a:p>
            <a:r>
              <a:rPr lang="en-US" altLang="zh-TW" dirty="0" smtClean="0"/>
              <a:t> 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pass);</a:t>
            </a:r>
          </a:p>
          <a:p>
            <a:r>
              <a:rPr lang="en-US" altLang="zh-TW" dirty="0" smtClean="0"/>
              <a:t>    //   status = </a:t>
            </a:r>
            <a:r>
              <a:rPr lang="en-US" altLang="zh-TW" dirty="0" err="1" smtClean="0"/>
              <a:t>WiFi.begin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   // wait 10 seconds for connection:</a:t>
            </a:r>
          </a:p>
          <a:p>
            <a:r>
              <a:rPr lang="en-US" altLang="zh-TW" dirty="0" smtClean="0"/>
              <a:t>    delay(10000);</a:t>
            </a:r>
          </a:p>
          <a:p>
            <a:r>
              <a:rPr lang="en-US" altLang="zh-TW" dirty="0" smtClean="0"/>
              <a:t>  }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 Success to connect AP:")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) ;</a:t>
            </a:r>
          </a:p>
          <a:p>
            <a:r>
              <a:rPr lang="en-US" altLang="zh-TW" dirty="0" smtClean="0"/>
              <a:t>  </a:t>
            </a:r>
            <a:r>
              <a:rPr lang="en-US" altLang="zh-TW" dirty="0" err="1" smtClean="0"/>
              <a:t>Serial.print</a:t>
            </a:r>
            <a:r>
              <a:rPr lang="en-US" altLang="zh-TW" dirty="0" smtClean="0"/>
              <a:t>("\n") 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2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20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2017/11/2</a:t>
            </a:fld>
            <a:endParaRPr lang="en-US" altLang="zh-TW"/>
          </a:p>
        </p:txBody>
      </p:sp>
      <p:pic>
        <p:nvPicPr>
          <p:cNvPr id="19" name="Picture 2" descr="D:\永忠研究\開課\台大創新設計學院\NTU_DSSchool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2175"/>
            <a:ext cx="1559546" cy="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物聯網系統設計與實作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zh-TW" sz="4000" dirty="0"/>
              <a:t/>
            </a:r>
            <a:br>
              <a:rPr lang="zh-TW" altLang="zh-TW" sz="4000" dirty="0"/>
            </a:br>
            <a:r>
              <a:rPr lang="en-US" altLang="zh-TW" sz="2800" dirty="0"/>
              <a:t>Ameba </a:t>
            </a:r>
            <a:r>
              <a:rPr lang="en-US" altLang="zh-TW" sz="2800" dirty="0" smtClean="0"/>
              <a:t>8195AM</a:t>
            </a:r>
            <a:r>
              <a:rPr lang="zh-TW" altLang="en-US" sz="2800" dirty="0" smtClean="0"/>
              <a:t> 溫</a:t>
            </a:r>
            <a:r>
              <a:rPr lang="zh-TW" altLang="en-US" sz="2800" dirty="0"/>
              <a:t>濕度視覺化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endParaRPr lang="en-US" altLang="zh-TW" sz="2000" dirty="0"/>
          </a:p>
          <a:p>
            <a:pPr algn="ctr" eaLnBrk="1" hangingPunct="1"/>
            <a:r>
              <a:rPr lang="zh-TW" altLang="en-US" sz="2000" dirty="0"/>
              <a:t>講師：曹永忠 </a:t>
            </a:r>
            <a:endParaRPr lang="en-US" altLang="zh-TW" sz="2000" dirty="0"/>
          </a:p>
          <a:p>
            <a:pPr algn="ctr" eaLnBrk="1" hangingPunct="1"/>
            <a:endParaRPr lang="zh-TW" altLang="en-US" sz="2000" dirty="0"/>
          </a:p>
          <a:p>
            <a:pPr algn="ctr" eaLnBrk="1" hangingPunct="1"/>
            <a:r>
              <a:rPr lang="zh-TW" altLang="en-US" sz="2000"/>
              <a:t>國立台灣大學創新設計學院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368407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Ameba </a:t>
            </a:r>
            <a:r>
              <a:rPr lang="zh-TW" altLang="en-US" dirty="0" smtClean="0"/>
              <a:t>腳位說明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程式設計\amebar腳位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6461" y="131912"/>
            <a:ext cx="6674742" cy="65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溫濕度感測元件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溫濕度元件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6" name="Picture 2" descr="D:\永忠研究\大學上課\崑山科技大學\105微處理機一\上課內容\零件圖\DHT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551612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715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028" name="Picture 4" descr="D:\永忠研究\大學上課\崑山科技大學\105微處理機一\上課內容\零件圖\DHT11模組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2816"/>
            <a:ext cx="790466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溫濕度模組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零件圖\DHT11模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65930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1540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>
                <a:solidFill>
                  <a:srgbClr val="E56700"/>
                </a:solidFill>
              </a:rPr>
              <a:t>DHT</a:t>
            </a:r>
            <a:r>
              <a:rPr lang="zh-TW" altLang="en-US" b="1" dirty="0" smtClean="0">
                <a:solidFill>
                  <a:srgbClr val="E56700"/>
                </a:solidFill>
              </a:rPr>
              <a:t>連接電路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大學上課\崑山科技大學\105微處理機一\上課內容\電路圖\基本電路_DHT11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381125"/>
            <a:ext cx="62579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Coding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601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讀取溫濕度資料</a:t>
            </a:r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b="1" dirty="0"/>
              <a:t>DHT11_Pin7_WIFI_Server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9592" y="1917458"/>
            <a:ext cx="741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WiFi.h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// your network key Index number (needed only for WEP)</a:t>
            </a:r>
          </a:p>
          <a:p>
            <a:r>
              <a:rPr lang="en-US" altLang="zh-TW" dirty="0"/>
              <a:t>//-------------- </a:t>
            </a:r>
            <a:r>
              <a:rPr lang="en-US" altLang="zh-TW" dirty="0" err="1"/>
              <a:t>dht</a:t>
            </a:r>
            <a:r>
              <a:rPr lang="en-US" altLang="zh-TW" dirty="0"/>
              <a:t> use</a:t>
            </a:r>
          </a:p>
          <a:p>
            <a:r>
              <a:rPr lang="en-US" altLang="zh-TW" dirty="0"/>
              <a:t>#include "</a:t>
            </a:r>
            <a:r>
              <a:rPr lang="en-US" altLang="zh-TW" dirty="0" err="1"/>
              <a:t>DHT.h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#define DHTPIN 7     // what digital pin we're connected to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#define DHTTYPE DHT11   // DHT 11</a:t>
            </a:r>
          </a:p>
          <a:p>
            <a:r>
              <a:rPr lang="en-US" altLang="zh-TW" dirty="0"/>
              <a:t>//#define DHTTYPE DHT22   // DHT 22  (AM2302), AM2321</a:t>
            </a:r>
          </a:p>
          <a:p>
            <a:r>
              <a:rPr lang="en-US" altLang="zh-TW" dirty="0"/>
              <a:t>//#define DHTTYPE DHT21   // DHT 21 (AM2301)</a:t>
            </a:r>
          </a:p>
          <a:p>
            <a:endParaRPr lang="en-US" altLang="zh-TW" dirty="0"/>
          </a:p>
          <a:p>
            <a:r>
              <a:rPr lang="en-US" altLang="zh-TW" dirty="0"/>
              <a:t>DHT </a:t>
            </a:r>
            <a:r>
              <a:rPr lang="en-US" altLang="zh-TW" dirty="0" err="1"/>
              <a:t>dht</a:t>
            </a:r>
            <a:r>
              <a:rPr lang="en-US" altLang="zh-TW" dirty="0"/>
              <a:t>(DHTPIN, DHTTYPE);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7622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監控畫面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1026" name="Picture 2" descr="D:\永忠研究\大學上課\崑山科技大學\105微處理機一\上課內容\內容\溫濕度視覺化\DHT11_Pin7_WIFI_Server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83" y="1196752"/>
            <a:ext cx="7546425" cy="549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538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 smtClean="0"/>
              <a:t>http://192.168.43.150/</a:t>
            </a:r>
            <a:endParaRPr lang="zh-TW" altLang="en-US" dirty="0"/>
          </a:p>
        </p:txBody>
      </p:sp>
      <p:pic>
        <p:nvPicPr>
          <p:cNvPr id="8" name="Picture 2" descr="D:\永忠研究\大學上課\崑山科技大學\105微處理機一\上課內容\內容\溫濕度視覺化\DHT11_Pin7_WIFI_Server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72" r="34772"/>
          <a:stretch/>
        </p:blipFill>
        <p:spPr bwMode="auto">
          <a:xfrm>
            <a:off x="107504" y="1483002"/>
            <a:ext cx="8485321" cy="230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88539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152426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網頁畫面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大學上課\崑山科技大學\105微處理機一\上課內容\內容\溫濕度視覺化\DHT11_Pin7_WIFI_Server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64647"/>
            <a:ext cx="8871198" cy="498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0167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DHT11_Pin7_WIFI_Server </a:t>
            </a:r>
            <a:r>
              <a:rPr lang="zh-TW" altLang="en-US" b="1" dirty="0" smtClean="0"/>
              <a:t>程式解說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407373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 如何視覺化</a:t>
            </a:r>
          </a:p>
        </p:txBody>
      </p:sp>
    </p:spTree>
    <p:extLst>
      <p:ext uri="{BB962C8B-B14F-4D97-AF65-F5344CB8AC3E}">
        <p14:creationId xmlns:p14="http://schemas.microsoft.com/office/powerpoint/2010/main" val="13374231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</a:t>
            </a:r>
            <a:r>
              <a:rPr lang="en-US" altLang="zh-TW" b="1" dirty="0" smtClean="0">
                <a:solidFill>
                  <a:srgbClr val="E56700"/>
                </a:solidFill>
              </a:rPr>
              <a:t>Google Developer</a:t>
            </a:r>
            <a:r>
              <a:rPr lang="zh-TW" altLang="en-US" b="1" dirty="0" smtClean="0">
                <a:solidFill>
                  <a:srgbClr val="E56700"/>
                </a:solidFill>
              </a:rPr>
              <a:t>資源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聲音視覺化\使用Google Developer資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7"/>
            <a:ext cx="8579296" cy="482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14815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936402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視覺化儀表板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大學上課\崑山科技大學\105微處理機一\上課內容\內容\聲音視覺化\視覺化儀表板範例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73"/>
          <a:stretch/>
        </p:blipFill>
        <p:spPr bwMode="auto">
          <a:xfrm>
            <a:off x="2039964" y="1024406"/>
            <a:ext cx="5555763" cy="580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5601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&lt;html&gt;</a:t>
            </a:r>
          </a:p>
          <a:p>
            <a:pPr>
              <a:defRPr/>
            </a:pPr>
            <a:r>
              <a:rPr lang="en-US" altLang="zh-TW" kern="0" dirty="0"/>
              <a:t>  &lt;head&gt;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 </a:t>
            </a:r>
            <a:r>
              <a:rPr lang="en-US" altLang="zh-TW" kern="0" dirty="0" err="1"/>
              <a:t>src</a:t>
            </a:r>
            <a:r>
              <a:rPr lang="en-US" altLang="zh-TW" kern="0" dirty="0"/>
              <a:t>="https://www.gstatic.com/charts/loader.js"&gt;&lt;/script&gt;</a:t>
            </a:r>
          </a:p>
          <a:p>
            <a:pPr>
              <a:defRPr/>
            </a:pPr>
            <a:r>
              <a:rPr lang="en-US" altLang="zh-TW" kern="0" dirty="0"/>
              <a:t>   &lt;script type="text/</a:t>
            </a:r>
            <a:r>
              <a:rPr lang="en-US" altLang="zh-TW" kern="0" dirty="0" err="1"/>
              <a:t>javascript</a:t>
            </a:r>
            <a:r>
              <a:rPr lang="en-US" altLang="zh-TW" kern="0" dirty="0"/>
              <a:t>"&gt;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google.charts.load</a:t>
            </a:r>
            <a:r>
              <a:rPr lang="en-US" altLang="zh-TW" kern="0" dirty="0"/>
              <a:t>('current', {'packages':['gauge']});</a:t>
            </a:r>
          </a:p>
          <a:p>
            <a:pPr>
              <a:defRPr/>
            </a:pPr>
            <a:r>
              <a:rPr lang="en-US" altLang="zh-TW" kern="0" dirty="0"/>
              <a:t>      </a:t>
            </a:r>
            <a:r>
              <a:rPr lang="en-US" altLang="zh-TW" kern="0" dirty="0" err="1"/>
              <a:t>google.charts.setOnLoadCallback</a:t>
            </a:r>
            <a:r>
              <a:rPr lang="en-US" altLang="zh-TW" kern="0" dirty="0"/>
              <a:t>(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/>
              <a:t>使用</a:t>
            </a:r>
            <a:r>
              <a:rPr lang="en-US" altLang="zh-TW" kern="0" dirty="0" smtClean="0"/>
              <a:t>Google </a:t>
            </a:r>
            <a:r>
              <a:rPr lang="zh-TW" altLang="en-US" kern="0" dirty="0" smtClean="0"/>
              <a:t>資源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 smtClean="0"/>
              <a:t>載入</a:t>
            </a:r>
            <a:r>
              <a:rPr lang="en-US" altLang="zh-TW" kern="0" dirty="0" smtClean="0"/>
              <a:t>Google</a:t>
            </a:r>
            <a:r>
              <a:rPr lang="zh-TW" altLang="en-US" kern="0" dirty="0" smtClean="0"/>
              <a:t> </a:t>
            </a:r>
            <a:r>
              <a:rPr lang="en-US" altLang="zh-TW" kern="0" dirty="0"/>
              <a:t>Chart</a:t>
            </a:r>
            <a:r>
              <a:rPr lang="en-US" altLang="zh-TW" kern="0" dirty="0" smtClean="0"/>
              <a:t> </a:t>
            </a:r>
            <a:r>
              <a:rPr lang="zh-TW" altLang="en-US" kern="0" dirty="0"/>
              <a:t>資源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591782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function </a:t>
            </a:r>
            <a:r>
              <a:rPr lang="en-US" altLang="zh-TW" kern="0" dirty="0" err="1"/>
              <a:t>drawChart</a:t>
            </a:r>
            <a:r>
              <a:rPr lang="en-US" altLang="zh-TW" kern="0" dirty="0"/>
              <a:t>() {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data = </a:t>
            </a:r>
            <a:r>
              <a:rPr lang="en-US" altLang="zh-TW" kern="0" dirty="0" err="1"/>
              <a:t>google.visualization.arrayToDataTable</a:t>
            </a:r>
            <a:r>
              <a:rPr lang="en-US" altLang="zh-TW" kern="0" dirty="0"/>
              <a:t>([</a:t>
            </a:r>
          </a:p>
          <a:p>
            <a:pPr>
              <a:defRPr/>
            </a:pPr>
            <a:r>
              <a:rPr lang="en-US" altLang="zh-TW" kern="0" dirty="0"/>
              <a:t>          ['Label', 'Value'],</a:t>
            </a:r>
          </a:p>
          <a:p>
            <a:pPr>
              <a:defRPr/>
            </a:pPr>
            <a:r>
              <a:rPr lang="en-US" altLang="zh-TW" kern="0" dirty="0"/>
              <a:t>          ['Brother', 68]</a:t>
            </a:r>
          </a:p>
          <a:p>
            <a:pPr>
              <a:defRPr/>
            </a:pPr>
            <a:r>
              <a:rPr lang="en-US" altLang="zh-TW" kern="0" dirty="0"/>
              <a:t>        ]);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370585" y="4581128"/>
            <a:ext cx="6696744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smtClean="0"/>
              <a:t>[‘Label’, ‘Value’]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資料標題</a:t>
            </a:r>
            <a:endParaRPr lang="en-US" altLang="zh-TW" kern="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zh-TW" altLang="en-US" kern="0" dirty="0" smtClean="0">
                <a:sym typeface="Wingdings" panose="05000000000000000000" pitchFamily="2" charset="2"/>
              </a:rPr>
              <a:t>第二列的</a:t>
            </a:r>
            <a:r>
              <a:rPr lang="en-US" altLang="zh-TW" kern="0" dirty="0" smtClean="0"/>
              <a:t>[‘Brother’, </a:t>
            </a:r>
            <a:r>
              <a:rPr lang="en-US" altLang="zh-TW" kern="0" dirty="0"/>
              <a:t>68</a:t>
            </a:r>
            <a:r>
              <a:rPr lang="en-US" altLang="zh-TW" kern="0" dirty="0" smtClean="0"/>
              <a:t>]</a:t>
            </a:r>
            <a:r>
              <a:rPr lang="zh-TW" altLang="en-US" kern="0" dirty="0" smtClean="0"/>
              <a:t> 為資料第一筆，</a:t>
            </a:r>
            <a:endParaRPr lang="en-US" altLang="zh-TW" kern="0" dirty="0" smtClean="0"/>
          </a:p>
          <a:p>
            <a:pPr>
              <a:defRPr/>
            </a:pPr>
            <a:r>
              <a:rPr lang="zh-TW" altLang="en-US" kern="0" dirty="0"/>
              <a:t>前面為</a:t>
            </a:r>
            <a:r>
              <a:rPr lang="zh-TW" altLang="en-US" kern="0" dirty="0" smtClean="0"/>
              <a:t>資料名稱，後面資料內容</a:t>
            </a: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97119874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9791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options = {</a:t>
            </a:r>
          </a:p>
          <a:p>
            <a:pPr>
              <a:defRPr/>
            </a:pPr>
            <a:r>
              <a:rPr lang="en-US" altLang="zh-TW" kern="0" dirty="0"/>
              <a:t>          width: 800, height: 800,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redFrom</a:t>
            </a:r>
            <a:r>
              <a:rPr lang="en-US" altLang="zh-TW" kern="0" dirty="0"/>
              <a:t>: 80, </a:t>
            </a:r>
            <a:r>
              <a:rPr lang="en-US" altLang="zh-TW" kern="0" dirty="0" err="1"/>
              <a:t>redTo</a:t>
            </a:r>
            <a:r>
              <a:rPr lang="en-US" altLang="zh-TW" kern="0" dirty="0"/>
              <a:t>: 100,</a:t>
            </a:r>
          </a:p>
          <a:p>
            <a:pPr>
              <a:defRPr/>
            </a:pPr>
            <a:r>
              <a:rPr lang="en-US" altLang="zh-TW" kern="0" dirty="0"/>
              <a:t>          yellowFrom:60, </a:t>
            </a:r>
            <a:r>
              <a:rPr lang="en-US" altLang="zh-TW" kern="0" dirty="0" err="1"/>
              <a:t>yellowTo</a:t>
            </a:r>
            <a:r>
              <a:rPr lang="en-US" altLang="zh-TW" kern="0" dirty="0"/>
              <a:t>: 80,</a:t>
            </a:r>
          </a:p>
          <a:p>
            <a:pPr>
              <a:defRPr/>
            </a:pPr>
            <a:r>
              <a:rPr lang="en-US" altLang="zh-TW" kern="0" dirty="0"/>
              <a:t>          </a:t>
            </a:r>
            <a:r>
              <a:rPr lang="en-US" altLang="zh-TW" kern="0" dirty="0" err="1"/>
              <a:t>minorTicks</a:t>
            </a:r>
            <a:r>
              <a:rPr lang="en-US" altLang="zh-TW" kern="0" dirty="0"/>
              <a:t>: 5</a:t>
            </a:r>
          </a:p>
          <a:p>
            <a:pPr>
              <a:defRPr/>
            </a:pPr>
            <a:r>
              <a:rPr lang="en-US" altLang="zh-TW" kern="0" dirty="0"/>
              <a:t>        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55650" y="458112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width: </a:t>
            </a:r>
            <a:r>
              <a:rPr lang="zh-TW" altLang="en-US" kern="0" dirty="0" smtClean="0"/>
              <a:t>，</a:t>
            </a:r>
            <a:r>
              <a:rPr lang="en-US" altLang="zh-TW" kern="0" dirty="0" smtClean="0"/>
              <a:t> height</a:t>
            </a:r>
            <a:r>
              <a:rPr lang="zh-TW" altLang="en-US" kern="0" dirty="0" smtClean="0"/>
              <a:t> 為 每一個</a:t>
            </a:r>
            <a:r>
              <a:rPr lang="en-US" altLang="zh-TW" kern="0" dirty="0" smtClean="0"/>
              <a:t>Chart</a:t>
            </a:r>
            <a:r>
              <a:rPr lang="zh-TW" altLang="en-US" kern="0" dirty="0" smtClean="0"/>
              <a:t>的寬與高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redFrom</a:t>
            </a:r>
            <a:r>
              <a:rPr lang="en-US" altLang="zh-TW" kern="0" dirty="0"/>
              <a:t>: </a:t>
            </a:r>
            <a:r>
              <a:rPr lang="zh-TW" altLang="en-US" kern="0" dirty="0" smtClean="0"/>
              <a:t>紅色區域開始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redTo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紅色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yellowFrom</a:t>
            </a:r>
            <a:r>
              <a:rPr lang="en-US" altLang="zh-TW" kern="0" dirty="0" smtClean="0"/>
              <a:t>:</a:t>
            </a:r>
            <a:r>
              <a:rPr lang="zh-TW" altLang="en-US" kern="0" dirty="0" smtClean="0"/>
              <a:t>黃色</a:t>
            </a:r>
            <a:r>
              <a:rPr lang="zh-TW" altLang="en-US" kern="0" dirty="0"/>
              <a:t>區域開始</a:t>
            </a:r>
            <a:r>
              <a:rPr lang="en-US" altLang="zh-TW" kern="0" dirty="0" smtClean="0"/>
              <a:t>, </a:t>
            </a:r>
            <a:r>
              <a:rPr lang="en-US" altLang="zh-TW" kern="0" dirty="0" err="1"/>
              <a:t>yellowTo</a:t>
            </a:r>
            <a:r>
              <a:rPr lang="en-US" altLang="zh-TW" kern="0" dirty="0" smtClean="0"/>
              <a:t>:</a:t>
            </a:r>
            <a:r>
              <a:rPr lang="zh-TW" altLang="en-US" kern="0" dirty="0"/>
              <a:t>黃色</a:t>
            </a:r>
            <a:r>
              <a:rPr lang="zh-TW" altLang="en-US" kern="0" dirty="0" smtClean="0"/>
              <a:t>區域結束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minorTicks</a:t>
            </a:r>
            <a:r>
              <a:rPr lang="en-US" altLang="zh-TW" kern="0" dirty="0"/>
              <a:t>: </a:t>
            </a:r>
            <a:r>
              <a:rPr lang="en-US" altLang="zh-TW" kern="0" dirty="0" smtClean="0"/>
              <a:t>5</a:t>
            </a:r>
            <a:r>
              <a:rPr lang="zh-TW" altLang="en-US" kern="0" dirty="0" smtClean="0"/>
              <a:t>  最小刻度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2814595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/>
              <a:t>('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'));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        </a:t>
            </a:r>
            <a:r>
              <a:rPr lang="en-US" altLang="zh-TW" kern="0" dirty="0" err="1"/>
              <a:t>chart.draw</a:t>
            </a:r>
            <a:r>
              <a:rPr lang="en-US" altLang="zh-TW" kern="0" dirty="0"/>
              <a:t>(data, options);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48618" y="4608378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var</a:t>
            </a:r>
            <a:r>
              <a:rPr lang="en-US" altLang="zh-TW" kern="0" dirty="0"/>
              <a:t> chart = new </a:t>
            </a:r>
            <a:r>
              <a:rPr lang="en-US" altLang="zh-TW" kern="0" dirty="0" err="1"/>
              <a:t>google.visualization.Gauge</a:t>
            </a:r>
            <a:r>
              <a:rPr lang="en-US" altLang="zh-TW" kern="0" dirty="0"/>
              <a:t>(</a:t>
            </a:r>
            <a:r>
              <a:rPr lang="en-US" altLang="zh-TW" kern="0" dirty="0" err="1"/>
              <a:t>document.getElementById</a:t>
            </a:r>
            <a:r>
              <a:rPr lang="en-US" altLang="zh-TW" kern="0" dirty="0" smtClean="0"/>
              <a:t>(‘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’))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</a:t>
            </a:r>
            <a:r>
              <a:rPr lang="zh-TW" altLang="en-US" b="1" dirty="0">
                <a:solidFill>
                  <a:srgbClr val="E56700"/>
                </a:solidFill>
              </a:rPr>
              <a:t>儀表板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chart.draw</a:t>
            </a:r>
            <a:r>
              <a:rPr lang="en-US" altLang="zh-TW" kern="0" dirty="0"/>
              <a:t>(data, options</a:t>
            </a:r>
            <a:r>
              <a:rPr lang="en-US" altLang="zh-TW" kern="0" dirty="0" smtClean="0"/>
              <a:t>);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畫出</a:t>
            </a:r>
            <a:r>
              <a:rPr lang="zh-TW" altLang="en-US" b="1" dirty="0" smtClean="0">
                <a:solidFill>
                  <a:srgbClr val="E56700"/>
                </a:solidFill>
              </a:rPr>
              <a:t>儀表</a:t>
            </a:r>
            <a:r>
              <a:rPr lang="zh-TW" altLang="en-US" b="1" dirty="0">
                <a:solidFill>
                  <a:srgbClr val="E56700"/>
                </a:solidFill>
              </a:rPr>
              <a:t>板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12615506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33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&lt;body&gt;</a:t>
            </a:r>
          </a:p>
          <a:p>
            <a:pPr>
              <a:defRPr/>
            </a:pPr>
            <a:r>
              <a:rPr lang="en-US" altLang="zh-TW" kern="0" dirty="0"/>
              <a:t>    &lt;div id="</a:t>
            </a:r>
            <a:r>
              <a:rPr lang="en-US" altLang="zh-TW" kern="0" dirty="0" err="1"/>
              <a:t>chart_div</a:t>
            </a:r>
            <a:r>
              <a:rPr lang="en-US" altLang="zh-TW" kern="0" dirty="0"/>
              <a:t>" style="width: 800px; height: 800px;"&gt;&lt;/div&gt;</a:t>
            </a:r>
          </a:p>
          <a:p>
            <a:pPr>
              <a:defRPr/>
            </a:pPr>
            <a:r>
              <a:rPr lang="en-US" altLang="zh-TW" kern="0" dirty="0"/>
              <a:t>  &lt;/body&gt;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41717" y="4608716"/>
            <a:ext cx="7715250" cy="165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&lt;div id</a:t>
            </a:r>
            <a:r>
              <a:rPr lang="en-US" altLang="zh-TW" kern="0" dirty="0" smtClean="0"/>
              <a:t>=“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 </a:t>
            </a:r>
            <a:r>
              <a:rPr lang="en-US" altLang="zh-TW" kern="0" dirty="0"/>
              <a:t>style</a:t>
            </a:r>
            <a:r>
              <a:rPr lang="en-US" altLang="zh-TW" kern="0" dirty="0" smtClean="0"/>
              <a:t>=“width</a:t>
            </a:r>
            <a:r>
              <a:rPr lang="en-US" altLang="zh-TW" kern="0" dirty="0"/>
              <a:t>: 800px; height: 800px</a:t>
            </a:r>
            <a:r>
              <a:rPr lang="en-US" altLang="zh-TW" kern="0" dirty="0" smtClean="0"/>
              <a:t>;”&gt;&lt;/</a:t>
            </a:r>
            <a:r>
              <a:rPr lang="en-US" altLang="zh-TW" kern="0" dirty="0"/>
              <a:t>div</a:t>
            </a:r>
            <a:r>
              <a:rPr lang="en-US" altLang="zh-TW" kern="0" dirty="0" smtClean="0"/>
              <a:t>&gt;</a:t>
            </a:r>
            <a:r>
              <a:rPr lang="en-US" altLang="zh-TW" kern="0" dirty="0" smtClean="0">
                <a:sym typeface="Wingdings" panose="05000000000000000000" pitchFamily="2" charset="2"/>
              </a:rPr>
              <a:t></a:t>
            </a:r>
            <a:r>
              <a:rPr lang="zh-TW" altLang="en-US" kern="0" dirty="0" smtClean="0">
                <a:sym typeface="Wingdings" panose="05000000000000000000" pitchFamily="2" charset="2"/>
              </a:rPr>
              <a:t>產生叫</a:t>
            </a:r>
            <a:r>
              <a:rPr lang="en-US" altLang="zh-TW" kern="0" dirty="0" smtClean="0">
                <a:sym typeface="Wingdings" panose="05000000000000000000" pitchFamily="2" charset="2"/>
              </a:rPr>
              <a:t>”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chart_div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的 繪圖空間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width: </a:t>
            </a:r>
            <a:r>
              <a:rPr lang="en-US" altLang="zh-TW" kern="0" dirty="0" smtClean="0"/>
              <a:t>800px</a:t>
            </a:r>
            <a:r>
              <a:rPr lang="zh-TW" altLang="en-US" kern="0" dirty="0" smtClean="0"/>
              <a:t>  繪圖空間寬度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height: 800px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繪圖</a:t>
            </a:r>
            <a:r>
              <a:rPr lang="zh-TW" altLang="en-US" kern="0" dirty="0" smtClean="0"/>
              <a:t>空間高度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</p:txBody>
      </p:sp>
    </p:spTree>
    <p:extLst>
      <p:ext uri="{BB962C8B-B14F-4D97-AF65-F5344CB8AC3E}">
        <p14:creationId xmlns:p14="http://schemas.microsoft.com/office/powerpoint/2010/main" val="37966653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視覺化儀表</a:t>
            </a:r>
            <a:r>
              <a:rPr lang="zh-TW" altLang="en-US" b="1" dirty="0" smtClean="0">
                <a:solidFill>
                  <a:srgbClr val="E56700"/>
                </a:solidFill>
              </a:rPr>
              <a:t>板 程式開發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00007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3475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1168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監控畫面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73494"/>
            <a:ext cx="7128792" cy="51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66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8379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3200" dirty="0"/>
              <a:t>DHT11_Pin7_WIFI_Server_Guage</a:t>
            </a:r>
            <a:r>
              <a:rPr lang="zh-TW" altLang="en-US" sz="3200" dirty="0" smtClean="0"/>
              <a:t>網頁畫面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大學上課\崑山科技大學\105微處理機一\上課內容\內容\溫濕度視覺化\DHT11_Pin7_WIFI_Server_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8" y="1319019"/>
            <a:ext cx="8767624" cy="492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9259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自我練習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327077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習題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請將</a:t>
            </a:r>
            <a:r>
              <a:rPr lang="zh-TW" altLang="en-US" kern="0" dirty="0">
                <a:latin typeface="標楷體" pitchFamily="65" charset="-120"/>
              </a:rPr>
              <a:t>溫度</a:t>
            </a:r>
            <a:r>
              <a:rPr lang="zh-TW" altLang="en-US" kern="0" dirty="0" smtClean="0">
                <a:latin typeface="標楷體" pitchFamily="65" charset="-120"/>
              </a:rPr>
              <a:t>、濕度的數值都讀出來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溫度顯示在一個</a:t>
            </a:r>
            <a:r>
              <a:rPr lang="en-US" altLang="zh-TW" dirty="0" smtClean="0"/>
              <a:t>Gauge</a:t>
            </a:r>
            <a:r>
              <a:rPr lang="zh-TW" altLang="en-US" dirty="0" smtClean="0"/>
              <a:t> 抬頭設為</a:t>
            </a:r>
            <a:r>
              <a:rPr lang="en-US" altLang="zh-TW" dirty="0" smtClean="0"/>
              <a:t>:SOUND”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黃色區域為</a:t>
            </a:r>
            <a:r>
              <a:rPr lang="en-US" altLang="zh-TW" kern="0" dirty="0" smtClean="0">
                <a:latin typeface="標楷體" pitchFamily="65" charset="-120"/>
              </a:rPr>
              <a:t>55-80</a:t>
            </a:r>
          </a:p>
          <a:p>
            <a:pPr>
              <a:defRPr/>
            </a:pPr>
            <a:r>
              <a:rPr lang="zh-TW" altLang="en-US" kern="0" dirty="0" smtClean="0">
                <a:latin typeface="標楷體" pitchFamily="65" charset="-120"/>
              </a:rPr>
              <a:t>紅色區域為</a:t>
            </a:r>
            <a:r>
              <a:rPr lang="en-US" altLang="zh-TW" kern="0" dirty="0" smtClean="0">
                <a:latin typeface="標楷體" pitchFamily="65" charset="-120"/>
              </a:rPr>
              <a:t>80-100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6940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82294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練習解答</a:t>
            </a:r>
          </a:p>
        </p:txBody>
      </p:sp>
    </p:spTree>
    <p:extLst>
      <p:ext uri="{BB962C8B-B14F-4D97-AF65-F5344CB8AC3E}">
        <p14:creationId xmlns:p14="http://schemas.microsoft.com/office/powerpoint/2010/main" val="371269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sz="3200" b="1" dirty="0" smtClean="0"/>
              <a:t>開啟程式</a:t>
            </a:r>
            <a:r>
              <a:rPr lang="en-US" altLang="zh-TW" sz="3200" dirty="0"/>
              <a:t>DHT11_Pin7_WIFI_Server_TwoGuage</a:t>
            </a:r>
            <a:endParaRPr lang="zh-TW" altLang="en-US" sz="32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8194" name="Picture 2" descr="D:\永忠研究\大學上課\崑山科技大學\105微處理機一\上課內容\內容\聲音視覺化\開啟WebServiceNoiseGau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8675"/>
            <a:ext cx="8367142" cy="47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115616" y="249289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507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DHT11_Pin7_WIFI_Server_TwoGuage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/>
              <a:t>&gt;</a:t>
            </a:r>
          </a:p>
          <a:p>
            <a:pPr>
              <a:defRPr/>
            </a:pPr>
            <a:r>
              <a:rPr lang="en-US" altLang="zh-TW" kern="0" dirty="0"/>
              <a:t>// your network key Index number (needed only for WEP)</a:t>
            </a:r>
          </a:p>
          <a:p>
            <a:pPr>
              <a:defRPr/>
            </a:pPr>
            <a:r>
              <a:rPr lang="en-US" altLang="zh-TW" kern="0" dirty="0"/>
              <a:t>//-------------- </a:t>
            </a:r>
            <a:r>
              <a:rPr lang="en-US" altLang="zh-TW" kern="0" dirty="0" err="1"/>
              <a:t>dht</a:t>
            </a:r>
            <a:r>
              <a:rPr lang="en-US" altLang="zh-TW" kern="0" dirty="0"/>
              <a:t> use</a:t>
            </a:r>
          </a:p>
          <a:p>
            <a:pPr>
              <a:defRPr/>
            </a:pPr>
            <a:r>
              <a:rPr lang="en-US" altLang="zh-TW" kern="0" dirty="0"/>
              <a:t>#include "</a:t>
            </a:r>
            <a:r>
              <a:rPr lang="en-US" altLang="zh-TW" kern="0" dirty="0" err="1"/>
              <a:t>DHT.h</a:t>
            </a:r>
            <a:r>
              <a:rPr lang="en-US" altLang="zh-TW" kern="0" dirty="0"/>
              <a:t>"</a:t>
            </a:r>
          </a:p>
          <a:p>
            <a:pPr>
              <a:defRPr/>
            </a:pPr>
            <a:r>
              <a:rPr lang="en-US" altLang="zh-TW" kern="0" dirty="0"/>
              <a:t>#define DHTPIN 7     // what digital pin we're connected to</a:t>
            </a:r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#define DHTTYPE DHT11   // DHT 11</a:t>
            </a:r>
          </a:p>
          <a:p>
            <a:pPr>
              <a:defRPr/>
            </a:pPr>
            <a:r>
              <a:rPr lang="en-US" altLang="zh-TW" kern="0" dirty="0"/>
              <a:t>//#define DHTTYPE DHT22   // DHT 22  (AM2302), AM2321</a:t>
            </a:r>
          </a:p>
          <a:p>
            <a:pPr>
              <a:defRPr/>
            </a:pPr>
            <a:r>
              <a:rPr lang="en-US" altLang="zh-TW" kern="0" dirty="0"/>
              <a:t>//#define DHTTYPE DHT21   // DHT 21 (AM2301)</a:t>
            </a:r>
          </a:p>
        </p:txBody>
      </p:sp>
    </p:spTree>
    <p:extLst>
      <p:ext uri="{BB962C8B-B14F-4D97-AF65-F5344CB8AC3E}">
        <p14:creationId xmlns:p14="http://schemas.microsoft.com/office/powerpoint/2010/main" val="3236283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sz="2800" dirty="0"/>
              <a:t>DHT11_Pin7_WIFI_Server_TwoGuage</a:t>
            </a:r>
            <a:r>
              <a:rPr lang="zh-TW" altLang="en-US" sz="2800" dirty="0" smtClean="0"/>
              <a:t>監控畫面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大學上課\崑山科技大學\105微處理機一\上課內容\內容\溫濕度視覺化\DHT11_Pin7_WIFI_Server_TwoGuage監控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59821"/>
            <a:ext cx="7296472" cy="53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256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使用瀏覽器進入系統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71600" y="1988840"/>
            <a:ext cx="7416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9672" y="4797152"/>
            <a:ext cx="7067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先使用筆電或手機，使用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，並將ＷＩＦＩ熱點連接到與</a:t>
            </a:r>
            <a:r>
              <a:rPr lang="en-US" altLang="zh-TW" dirty="0" smtClean="0"/>
              <a:t>Ameba</a:t>
            </a:r>
            <a:r>
              <a:rPr lang="zh-TW" altLang="en-US" dirty="0" smtClean="0"/>
              <a:t>相同的熱點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/>
              <a:t>進入</a:t>
            </a:r>
            <a:r>
              <a:rPr lang="zh-TW" altLang="en-US" dirty="0" smtClean="0"/>
              <a:t>瀏覽器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建議使用</a:t>
            </a:r>
            <a:r>
              <a:rPr lang="en-US" altLang="zh-TW" dirty="0" smtClean="0"/>
              <a:t>chrome)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網址列輸入上面</a:t>
            </a:r>
            <a:r>
              <a:rPr lang="en-US" altLang="zh-TW" dirty="0" smtClean="0"/>
              <a:t>IP(</a:t>
            </a:r>
            <a:r>
              <a:rPr lang="zh-TW" altLang="en-US" dirty="0" smtClean="0"/>
              <a:t>本例子為：</a:t>
            </a:r>
            <a:r>
              <a:rPr lang="en-US" altLang="zh-TW" dirty="0"/>
              <a:t>http://</a:t>
            </a:r>
            <a:r>
              <a:rPr lang="en-US" altLang="zh-TW" dirty="0" smtClean="0"/>
              <a:t>192.168.43.150/</a:t>
            </a:r>
            <a:endParaRPr lang="zh-TW" altLang="en-US" dirty="0"/>
          </a:p>
        </p:txBody>
      </p:sp>
      <p:pic>
        <p:nvPicPr>
          <p:cNvPr id="9" name="Picture 2" descr="D:\永忠研究\大學上課\崑山科技大學\105微處理機一\上課內容\內容\溫濕度視覺化\DHT11_Pin7_WIFI_Server_Guage監控畫面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1" t="75778" r="37644" b="1077"/>
          <a:stretch/>
        </p:blipFill>
        <p:spPr bwMode="auto">
          <a:xfrm>
            <a:off x="312192" y="1587761"/>
            <a:ext cx="8616938" cy="22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2250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en-US" altLang="zh-TW" sz="2800" dirty="0" smtClean="0"/>
              <a:t>DHT11_Pin7_WIFI_Server_TwoGuage</a:t>
            </a:r>
            <a:r>
              <a:rPr lang="zh-TW" altLang="en-US" sz="2800" dirty="0" smtClean="0"/>
              <a:t>網頁畫面</a:t>
            </a:r>
            <a:endParaRPr lang="zh-TW" altLang="en-US" sz="2800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2017/11/2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5123" name="Picture 3" descr="D:\永忠研究\大學上課\崑山科技大學\105微處理機一\上課內容\內容\溫濕度視覺化\DHT11_Pin7_WIFI_Server_TwoGuage網頁畫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00862" cy="48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95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9651</TotalTime>
  <Words>5181</Words>
  <Application>Microsoft Office PowerPoint</Application>
  <PresentationFormat>如螢幕大小 (4:3)</PresentationFormat>
  <Paragraphs>1193</Paragraphs>
  <Slides>56</Slides>
  <Notes>56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Pixel</vt:lpstr>
      <vt:lpstr>物聯網系統設計與實作  Ameba 8195AM 溫濕度視覺化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Ameba 腳位說明</vt:lpstr>
      <vt:lpstr>PowerPoint 簡報</vt:lpstr>
      <vt:lpstr>溫濕度感測元件</vt:lpstr>
      <vt:lpstr>溫濕度元件</vt:lpstr>
      <vt:lpstr>溫濕度模組</vt:lpstr>
      <vt:lpstr>溫濕度模組</vt:lpstr>
      <vt:lpstr>DHT連接電路</vt:lpstr>
      <vt:lpstr>Coding</vt:lpstr>
      <vt:lpstr>讀取溫濕度資料</vt:lpstr>
      <vt:lpstr>DHT11_Pin7_WIFI_Server</vt:lpstr>
      <vt:lpstr>監控畫面</vt:lpstr>
      <vt:lpstr>使用瀏覽器進入系統</vt:lpstr>
      <vt:lpstr>網頁畫面</vt:lpstr>
      <vt:lpstr>DHT11_Pin7_WIFI_Server 程式解說</vt:lpstr>
      <vt:lpstr> 如何視覺化</vt:lpstr>
      <vt:lpstr>使用Google Developer資源</vt:lpstr>
      <vt:lpstr>視覺化儀表板</vt:lpstr>
      <vt:lpstr>視覺化儀表板重點解說</vt:lpstr>
      <vt:lpstr>視覺化儀表板重點解說</vt:lpstr>
      <vt:lpstr>視覺化儀表板重點解說</vt:lpstr>
      <vt:lpstr>視覺化儀表板重點解說</vt:lpstr>
      <vt:lpstr>視覺化儀表板重點解說</vt:lpstr>
      <vt:lpstr>視覺化儀表板 程式開發</vt:lpstr>
      <vt:lpstr>開啟程式DHT11_Pin7_WIFI_Server_Guage</vt:lpstr>
      <vt:lpstr>DHT11_Pin7_WIFI_Server_Guage</vt:lpstr>
      <vt:lpstr>DHT11_Pin7_WIFI_Server_Guage監控畫面</vt:lpstr>
      <vt:lpstr>使用瀏覽器進入系統</vt:lpstr>
      <vt:lpstr>DHT11_Pin7_WIFI_Server_Guage網頁畫面</vt:lpstr>
      <vt:lpstr>自我練習</vt:lpstr>
      <vt:lpstr>習題</vt:lpstr>
      <vt:lpstr>Q  &amp;  A</vt:lpstr>
      <vt:lpstr>練習解答</vt:lpstr>
      <vt:lpstr>開啟程式DHT11_Pin7_WIFI_Server_TwoGuage</vt:lpstr>
      <vt:lpstr>DHT11_Pin7_WIFI_Server_TwoGuage</vt:lpstr>
      <vt:lpstr>DHT11_Pin7_WIFI_Server_TwoGuage監控畫面</vt:lpstr>
      <vt:lpstr>使用瀏覽器進入系統</vt:lpstr>
      <vt:lpstr>DHT11_Pin7_WIFI_Server_TwoGuage網頁畫面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8195AM聲音視覺化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727</cp:revision>
  <cp:lastPrinted>2016-05-25T11:54:26Z</cp:lastPrinted>
  <dcterms:created xsi:type="dcterms:W3CDTF">2003-11-29T08:49:29Z</dcterms:created>
  <dcterms:modified xsi:type="dcterms:W3CDTF">2017-11-01T23:10:13Z</dcterms:modified>
</cp:coreProperties>
</file>